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60" r:id="rId3"/>
    <p:sldId id="262" r:id="rId4"/>
    <p:sldId id="264" r:id="rId5"/>
    <p:sldId id="265" r:id="rId6"/>
    <p:sldId id="266" r:id="rId7"/>
    <p:sldId id="257" r:id="rId8"/>
    <p:sldId id="268" r:id="rId9"/>
    <p:sldId id="269" r:id="rId10"/>
    <p:sldId id="270" r:id="rId11"/>
    <p:sldId id="272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298" y="-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3E48D-0F5D-4113-8035-7E6951F00ED6}" type="datetimeFigureOut">
              <a:rPr lang="en-US" smtClean="0"/>
              <a:pPr/>
              <a:t>6/22/2012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546CC-9993-46F8-94A0-27628CFD5AF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cid:image004.jpg@01CC61BB.F4D43BB0" TargetMode="Externa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OSEurope" TargetMode="External"/><Relationship Id="rId2" Type="http://schemas.openxmlformats.org/officeDocument/2006/relationships/hyperlink" Target="http://occupationalscienceeurope.wordpres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ebmail.plymouth.ac.uk/OWA/redir.aspx?C=f0d9a1df87894ec3a827da8aa25c71fe&amp;URL=https://twitter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Lyn.Westcott@plymouth.ac.uk" TargetMode="External"/><Relationship Id="rId2" Type="http://schemas.openxmlformats.org/officeDocument/2006/relationships/hyperlink" Target="mailto:Anne.Roberts@plymouth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3886200"/>
            <a:ext cx="8215370" cy="2543196"/>
          </a:xfrm>
        </p:spPr>
        <p:txBody>
          <a:bodyPr>
            <a:normAutofit lnSpcReduction="10000"/>
          </a:bodyPr>
          <a:lstStyle/>
          <a:p>
            <a:r>
              <a:rPr kumimoji="0" lang="en-GB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O</a:t>
            </a:r>
            <a:r>
              <a:rPr kumimoji="0" lang="en-GB" altLang="zh-CN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ccupational Science Europe Network</a:t>
            </a:r>
          </a:p>
          <a:p>
            <a:endParaRPr lang="en-GB" altLang="zh-CN" dirty="0" bmk="">
              <a:solidFill>
                <a:schemeClr val="tx1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r>
              <a:rPr kumimoji="0" lang="en-GB" altLang="zh-CN" sz="4300" b="1" i="0" u="none" strike="noStrike" cap="none" normalizeH="0" baseline="0" dirty="0" smtClean="0" bmk="">
                <a:ln>
                  <a:noFill/>
                </a:ln>
                <a:solidFill>
                  <a:srgbClr val="7030A0"/>
                </a:solidFill>
                <a:effectLst/>
                <a:latin typeface="Aharoni" pitchFamily="2" charset="-79"/>
                <a:ea typeface="SimHei" pitchFamily="49" charset="-122"/>
                <a:cs typeface="Aharoni" pitchFamily="2" charset="-79"/>
              </a:rPr>
              <a:t>Welcome to the Launch Meeting!</a:t>
            </a:r>
          </a:p>
          <a:p>
            <a:endParaRPr lang="en-GB" dirty="0" bmk="">
              <a:solidFill>
                <a:schemeClr val="tx1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428604"/>
            <a:ext cx="3750615" cy="337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Agenda: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Orientation </a:t>
            </a:r>
          </a:p>
          <a:p>
            <a:r>
              <a:rPr lang="en-GB" sz="3600" dirty="0" smtClean="0"/>
              <a:t>Care taking to date</a:t>
            </a:r>
          </a:p>
          <a:p>
            <a:r>
              <a:rPr lang="en-GB" sz="3600" dirty="0" smtClean="0"/>
              <a:t>Aims &amp; role</a:t>
            </a:r>
          </a:p>
          <a:p>
            <a:r>
              <a:rPr lang="en-GB" sz="3600" dirty="0" smtClean="0"/>
              <a:t>Future</a:t>
            </a:r>
          </a:p>
          <a:p>
            <a:r>
              <a:rPr lang="en-GB" sz="3600" dirty="0" smtClean="0"/>
              <a:t>Sign up</a:t>
            </a:r>
          </a:p>
          <a:p>
            <a:r>
              <a:rPr lang="en-GB" sz="3600" dirty="0" smtClean="0"/>
              <a:t>Any other ideas</a:t>
            </a:r>
            <a:endParaRPr lang="en-GB" sz="3600" dirty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2928934"/>
            <a:ext cx="3750615" cy="337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41451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/>
              <a:t>International Conference</a:t>
            </a:r>
            <a:br>
              <a:rPr lang="en-GB" b="1" dirty="0" smtClean="0"/>
            </a:br>
            <a:r>
              <a:rPr lang="en-GB" sz="4000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en-GB" sz="4000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GB" sz="4000" dirty="0" smtClean="0">
                <a:solidFill>
                  <a:schemeClr val="bg1">
                    <a:lumMod val="50000"/>
                  </a:schemeClr>
                </a:solidFill>
              </a:rPr>
              <a:t> – 9</a:t>
            </a:r>
            <a:r>
              <a:rPr lang="en-GB" sz="4000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GB" sz="4000" dirty="0" smtClean="0">
                <a:solidFill>
                  <a:schemeClr val="bg1">
                    <a:lumMod val="50000"/>
                  </a:schemeClr>
                </a:solidFill>
              </a:rPr>
              <a:t> September 2011</a:t>
            </a:r>
            <a:endParaRPr lang="en-GB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Description: d:\Local Data\mpaisey\My Pictures\OWNING P347_GREY.jpg"/>
          <p:cNvPicPr>
            <a:picLocks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85728"/>
            <a:ext cx="2643206" cy="160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20081025135545!Smeatons_Lighthouse_on_Plymouth_Ho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142852"/>
            <a:ext cx="2053825" cy="2738432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 descr="children-video-gam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5143512"/>
            <a:ext cx="1928826" cy="1458984"/>
          </a:xfrm>
          <a:prstGeom prst="rect">
            <a:avLst/>
          </a:prstGeom>
        </p:spPr>
      </p:pic>
      <p:pic>
        <p:nvPicPr>
          <p:cNvPr id="10" name="Picture 9" descr="BB_Copy1_4-9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5143512"/>
            <a:ext cx="2381247" cy="1489288"/>
          </a:xfrm>
          <a:prstGeom prst="rect">
            <a:avLst/>
          </a:prstGeom>
        </p:spPr>
      </p:pic>
      <p:pic>
        <p:nvPicPr>
          <p:cNvPr id="13" name="Picture 12" descr="Chile 2010 19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52946" y="4286256"/>
            <a:ext cx="1714512" cy="2286016"/>
          </a:xfrm>
          <a:prstGeom prst="rect">
            <a:avLst/>
          </a:prstGeom>
        </p:spPr>
      </p:pic>
      <p:pic>
        <p:nvPicPr>
          <p:cNvPr id="14" name="Picture 13" descr="Chile 2010 13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760" y="2969407"/>
            <a:ext cx="2857520" cy="2143140"/>
          </a:xfrm>
          <a:prstGeom prst="rect">
            <a:avLst/>
          </a:prstGeom>
        </p:spPr>
      </p:pic>
      <p:pic>
        <p:nvPicPr>
          <p:cNvPr id="15" name="Picture 14" descr="DSC0040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786190"/>
            <a:ext cx="2024044" cy="1518033"/>
          </a:xfrm>
          <a:prstGeom prst="rect">
            <a:avLst/>
          </a:prstGeom>
        </p:spPr>
      </p:pic>
      <p:pic>
        <p:nvPicPr>
          <p:cNvPr id="16" name="Picture 15" descr="DSC0023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28860" y="3643314"/>
            <a:ext cx="2000231" cy="1500174"/>
          </a:xfrm>
          <a:prstGeom prst="rect">
            <a:avLst/>
          </a:prstGeom>
        </p:spPr>
      </p:pic>
      <p:pic>
        <p:nvPicPr>
          <p:cNvPr id="1026" name="Picture 2" descr="C:\Users\User\AppData\Local\Microsoft\Windows\Temporary Internet Files\Content.IE5\ENQ47HKB\MP900443751[1]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57554" y="4714884"/>
            <a:ext cx="1232288" cy="1643050"/>
          </a:xfrm>
          <a:prstGeom prst="rect">
            <a:avLst/>
          </a:prstGeom>
          <a:noFill/>
        </p:spPr>
      </p:pic>
      <p:pic>
        <p:nvPicPr>
          <p:cNvPr id="20" name="Picture 19" descr="volunteering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85918" y="5000636"/>
            <a:ext cx="1714512" cy="1121291"/>
          </a:xfrm>
          <a:prstGeom prst="rect">
            <a:avLst/>
          </a:prstGeom>
        </p:spPr>
      </p:pic>
      <p:pic>
        <p:nvPicPr>
          <p:cNvPr id="21" name="Picture 20" descr="morgan_gam_tonit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0562" y="3643314"/>
            <a:ext cx="1423932" cy="1333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b="1" dirty="0" smtClean="0"/>
              <a:t>Caretaking to date</a:t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5143536"/>
          </a:xfrm>
        </p:spPr>
        <p:txBody>
          <a:bodyPr>
            <a:normAutofit/>
          </a:bodyPr>
          <a:lstStyle/>
          <a:p>
            <a:r>
              <a:rPr lang="en-GB" sz="3600" dirty="0" smtClean="0"/>
              <a:t>Post Owning Occupation Conference Committee </a:t>
            </a:r>
            <a:r>
              <a:rPr lang="en-GB" sz="3600" b="1" dirty="0" smtClean="0"/>
              <a:t>Working Group </a:t>
            </a:r>
          </a:p>
          <a:p>
            <a:pPr>
              <a:buNone/>
            </a:pPr>
            <a:r>
              <a:rPr lang="en-GB" sz="3600" b="1" dirty="0"/>
              <a:t> </a:t>
            </a:r>
            <a:r>
              <a:rPr lang="en-GB" sz="3600" b="1" dirty="0" smtClean="0"/>
              <a:t>   </a:t>
            </a:r>
            <a:r>
              <a:rPr lang="en-GB" sz="3600" dirty="0" smtClean="0"/>
              <a:t>– UK &amp; Ireland</a:t>
            </a:r>
            <a:r>
              <a:rPr lang="en-GB" sz="3600" i="1" dirty="0" smtClean="0"/>
              <a:t> &amp; now wider?</a:t>
            </a:r>
          </a:p>
          <a:p>
            <a:pPr>
              <a:buNone/>
            </a:pPr>
            <a:endParaRPr lang="en-GB" sz="3600" i="1" dirty="0" smtClean="0"/>
          </a:p>
          <a:p>
            <a:r>
              <a:rPr lang="en-GB" sz="3600" dirty="0" smtClean="0">
                <a:solidFill>
                  <a:srgbClr val="7030A0"/>
                </a:solidFill>
              </a:rPr>
              <a:t>Post Owning Occupation Conference </a:t>
            </a:r>
            <a:r>
              <a:rPr lang="en-GB" sz="3600" b="1" dirty="0" smtClean="0">
                <a:solidFill>
                  <a:srgbClr val="7030A0"/>
                </a:solidFill>
              </a:rPr>
              <a:t>Network members </a:t>
            </a:r>
          </a:p>
          <a:p>
            <a:pPr>
              <a:buNone/>
            </a:pPr>
            <a:r>
              <a:rPr lang="en-GB" sz="3600" dirty="0" smtClean="0">
                <a:solidFill>
                  <a:srgbClr val="7030A0"/>
                </a:solidFill>
              </a:rPr>
              <a:t>    – UK &amp; Ireland</a:t>
            </a:r>
            <a:r>
              <a:rPr lang="en-GB" sz="3600" i="1" dirty="0" smtClean="0">
                <a:solidFill>
                  <a:srgbClr val="7030A0"/>
                </a:solidFill>
              </a:rPr>
              <a:t> &amp; now wider?</a:t>
            </a:r>
          </a:p>
          <a:p>
            <a:endParaRPr lang="en-GB" sz="3600" dirty="0" smtClean="0"/>
          </a:p>
          <a:p>
            <a:pPr>
              <a:buNone/>
            </a:pPr>
            <a:endParaRPr lang="en-GB" sz="3600" i="1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5171654"/>
            <a:ext cx="1414831" cy="1271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b="1" dirty="0" smtClean="0"/>
              <a:t>Aims &amp; role of OSE</a:t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5143536"/>
          </a:xfrm>
        </p:spPr>
        <p:txBody>
          <a:bodyPr>
            <a:normAutofit fontScale="85000" lnSpcReduction="20000"/>
          </a:bodyPr>
          <a:lstStyle/>
          <a:p>
            <a:r>
              <a:rPr lang="en-GB" sz="3600" dirty="0" smtClean="0"/>
              <a:t>Post Owning Occupation Conference Committee </a:t>
            </a:r>
            <a:r>
              <a:rPr lang="en-GB" sz="3600" b="1" dirty="0" smtClean="0"/>
              <a:t>Working Group </a:t>
            </a:r>
          </a:p>
          <a:p>
            <a:pPr>
              <a:buNone/>
            </a:pPr>
            <a:r>
              <a:rPr lang="en-GB" sz="3600" b="1" dirty="0"/>
              <a:t> </a:t>
            </a:r>
            <a:r>
              <a:rPr lang="en-GB" sz="3600" b="1" dirty="0" smtClean="0"/>
              <a:t>   </a:t>
            </a:r>
            <a:r>
              <a:rPr lang="en-GB" sz="3600" dirty="0" smtClean="0"/>
              <a:t>– UK &amp; Ireland</a:t>
            </a:r>
            <a:r>
              <a:rPr lang="en-GB" sz="3600" i="1" dirty="0" smtClean="0"/>
              <a:t> &amp; now wider?</a:t>
            </a:r>
          </a:p>
          <a:p>
            <a:pPr>
              <a:buNone/>
            </a:pPr>
            <a:r>
              <a:rPr lang="en-GB" sz="3600" i="1" dirty="0" smtClean="0">
                <a:solidFill>
                  <a:srgbClr val="0070C0"/>
                </a:solidFill>
              </a:rPr>
              <a:t>   Gaynor </a:t>
            </a:r>
            <a:r>
              <a:rPr lang="en-GB" sz="3600" i="1" dirty="0" err="1" smtClean="0">
                <a:solidFill>
                  <a:srgbClr val="0070C0"/>
                </a:solidFill>
              </a:rPr>
              <a:t>Sadlo</a:t>
            </a:r>
            <a:r>
              <a:rPr lang="en-GB" sz="3600" i="1" dirty="0" smtClean="0">
                <a:solidFill>
                  <a:srgbClr val="0070C0"/>
                </a:solidFill>
              </a:rPr>
              <a:t>, Shaan Ellor, </a:t>
            </a:r>
            <a:r>
              <a:rPr lang="en-GB" sz="3600" i="1" dirty="0" smtClean="0">
                <a:solidFill>
                  <a:srgbClr val="0070C0"/>
                </a:solidFill>
              </a:rPr>
              <a:t>Susan </a:t>
            </a:r>
            <a:r>
              <a:rPr lang="en-GB" sz="3600" i="1" dirty="0" err="1" smtClean="0">
                <a:solidFill>
                  <a:srgbClr val="0070C0"/>
                </a:solidFill>
              </a:rPr>
              <a:t>Corr</a:t>
            </a:r>
            <a:r>
              <a:rPr lang="en-GB" sz="3600" i="1" dirty="0" smtClean="0">
                <a:solidFill>
                  <a:srgbClr val="0070C0"/>
                </a:solidFill>
              </a:rPr>
              <a:t>, </a:t>
            </a:r>
            <a:r>
              <a:rPr lang="en-GB" sz="3600" i="1" dirty="0" err="1" smtClean="0">
                <a:solidFill>
                  <a:srgbClr val="0070C0"/>
                </a:solidFill>
              </a:rPr>
              <a:t>Eithne</a:t>
            </a:r>
            <a:r>
              <a:rPr lang="en-GB" sz="3600" i="1" dirty="0" smtClean="0">
                <a:solidFill>
                  <a:srgbClr val="0070C0"/>
                </a:solidFill>
              </a:rPr>
              <a:t> Hunt, </a:t>
            </a:r>
            <a:r>
              <a:rPr lang="en-GB" sz="3600" i="1" dirty="0" smtClean="0">
                <a:solidFill>
                  <a:srgbClr val="0070C0"/>
                </a:solidFill>
              </a:rPr>
              <a:t>Jeanne </a:t>
            </a:r>
            <a:r>
              <a:rPr lang="en-GB" sz="3600" i="1" dirty="0" smtClean="0">
                <a:solidFill>
                  <a:srgbClr val="0070C0"/>
                </a:solidFill>
              </a:rPr>
              <a:t>Jackson, </a:t>
            </a:r>
            <a:r>
              <a:rPr lang="en-GB" sz="3600" i="1" dirty="0" err="1" smtClean="0">
                <a:solidFill>
                  <a:srgbClr val="0070C0"/>
                </a:solidFill>
              </a:rPr>
              <a:t>Kirsty</a:t>
            </a:r>
            <a:r>
              <a:rPr lang="en-GB" sz="3600" i="1" dirty="0" smtClean="0">
                <a:solidFill>
                  <a:srgbClr val="0070C0"/>
                </a:solidFill>
              </a:rPr>
              <a:t> Stanley, </a:t>
            </a:r>
            <a:r>
              <a:rPr lang="en-GB" sz="3600" i="1" dirty="0" smtClean="0">
                <a:solidFill>
                  <a:srgbClr val="0070C0"/>
                </a:solidFill>
              </a:rPr>
              <a:t>Anne </a:t>
            </a:r>
            <a:r>
              <a:rPr lang="en-GB" sz="3600" i="1" dirty="0" smtClean="0">
                <a:solidFill>
                  <a:srgbClr val="0070C0"/>
                </a:solidFill>
              </a:rPr>
              <a:t>Roberts, </a:t>
            </a:r>
            <a:r>
              <a:rPr lang="en-GB" sz="3600" i="1" dirty="0" err="1" smtClean="0">
                <a:solidFill>
                  <a:srgbClr val="0070C0"/>
                </a:solidFill>
              </a:rPr>
              <a:t>Bethan</a:t>
            </a:r>
            <a:r>
              <a:rPr lang="en-GB" sz="3600" i="1" dirty="0" smtClean="0">
                <a:solidFill>
                  <a:srgbClr val="0070C0"/>
                </a:solidFill>
              </a:rPr>
              <a:t> Collins, </a:t>
            </a:r>
            <a:r>
              <a:rPr lang="en-GB" sz="3600" i="1" dirty="0" smtClean="0">
                <a:solidFill>
                  <a:srgbClr val="0070C0"/>
                </a:solidFill>
              </a:rPr>
              <a:t>Jane Cronin-Davis, </a:t>
            </a:r>
            <a:r>
              <a:rPr lang="en-GB" sz="3600" i="1" dirty="0" smtClean="0">
                <a:solidFill>
                  <a:srgbClr val="0070C0"/>
                </a:solidFill>
              </a:rPr>
              <a:t> </a:t>
            </a:r>
            <a:r>
              <a:rPr lang="en-GB" sz="3600" i="1" dirty="0" err="1" smtClean="0">
                <a:solidFill>
                  <a:srgbClr val="0070C0"/>
                </a:solidFill>
              </a:rPr>
              <a:t>Teena</a:t>
            </a:r>
            <a:r>
              <a:rPr lang="en-GB" sz="3600" i="1" dirty="0" smtClean="0">
                <a:solidFill>
                  <a:srgbClr val="0070C0"/>
                </a:solidFill>
              </a:rPr>
              <a:t> </a:t>
            </a:r>
            <a:r>
              <a:rPr lang="en-GB" sz="3600" i="1" dirty="0" err="1" smtClean="0">
                <a:solidFill>
                  <a:srgbClr val="0070C0"/>
                </a:solidFill>
              </a:rPr>
              <a:t>Clouston</a:t>
            </a:r>
            <a:r>
              <a:rPr lang="en-GB" sz="3600" i="1" dirty="0" smtClean="0">
                <a:solidFill>
                  <a:srgbClr val="0070C0"/>
                </a:solidFill>
              </a:rPr>
              <a:t>, Carol </a:t>
            </a:r>
            <a:r>
              <a:rPr lang="en-GB" sz="3600" i="1" dirty="0" err="1" smtClean="0">
                <a:solidFill>
                  <a:srgbClr val="0070C0"/>
                </a:solidFill>
              </a:rPr>
              <a:t>Mytton</a:t>
            </a:r>
            <a:r>
              <a:rPr lang="en-GB" sz="3600" i="1" smtClean="0">
                <a:solidFill>
                  <a:srgbClr val="0070C0"/>
                </a:solidFill>
              </a:rPr>
              <a:t>, </a:t>
            </a:r>
            <a:r>
              <a:rPr lang="en-GB" sz="3600" i="1" smtClean="0">
                <a:solidFill>
                  <a:srgbClr val="0070C0"/>
                </a:solidFill>
              </a:rPr>
              <a:t>Lyn </a:t>
            </a:r>
            <a:r>
              <a:rPr lang="en-GB" sz="3600" i="1" dirty="0" smtClean="0">
                <a:solidFill>
                  <a:srgbClr val="0070C0"/>
                </a:solidFill>
              </a:rPr>
              <a:t>Westcott, </a:t>
            </a:r>
            <a:r>
              <a:rPr lang="en-GB" sz="3600" i="1" dirty="0" smtClean="0">
                <a:solidFill>
                  <a:srgbClr val="0070C0"/>
                </a:solidFill>
              </a:rPr>
              <a:t>Jackie </a:t>
            </a:r>
            <a:r>
              <a:rPr lang="en-GB" sz="3600" i="1" dirty="0" smtClean="0">
                <a:solidFill>
                  <a:srgbClr val="0070C0"/>
                </a:solidFill>
              </a:rPr>
              <a:t>Taylor, Elaine </a:t>
            </a:r>
            <a:r>
              <a:rPr lang="en-GB" sz="3600" i="1" dirty="0" err="1" smtClean="0">
                <a:solidFill>
                  <a:srgbClr val="0070C0"/>
                </a:solidFill>
              </a:rPr>
              <a:t>Ballantyne</a:t>
            </a:r>
            <a:r>
              <a:rPr lang="en-GB" sz="3600" i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GB" sz="3600" dirty="0" smtClean="0">
                <a:solidFill>
                  <a:srgbClr val="7030A0"/>
                </a:solidFill>
              </a:rPr>
              <a:t>Post Owning Occupation Conference       </a:t>
            </a:r>
            <a:r>
              <a:rPr lang="en-GB" sz="3600" b="1" dirty="0" smtClean="0">
                <a:solidFill>
                  <a:srgbClr val="7030A0"/>
                </a:solidFill>
              </a:rPr>
              <a:t>Network members </a:t>
            </a:r>
          </a:p>
          <a:p>
            <a:pPr>
              <a:buNone/>
            </a:pPr>
            <a:r>
              <a:rPr lang="en-GB" sz="3600" dirty="0" smtClean="0">
                <a:solidFill>
                  <a:srgbClr val="7030A0"/>
                </a:solidFill>
              </a:rPr>
              <a:t>    – UK &amp; Ireland</a:t>
            </a:r>
            <a:r>
              <a:rPr lang="en-GB" sz="3600" i="1" dirty="0" smtClean="0">
                <a:solidFill>
                  <a:srgbClr val="7030A0"/>
                </a:solidFill>
              </a:rPr>
              <a:t> &amp; now wider?</a:t>
            </a:r>
          </a:p>
          <a:p>
            <a:endParaRPr lang="en-GB" sz="3600" dirty="0" smtClean="0"/>
          </a:p>
          <a:p>
            <a:pPr>
              <a:buNone/>
            </a:pPr>
            <a:endParaRPr lang="en-GB" sz="3600" i="1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5171654"/>
            <a:ext cx="1414831" cy="1271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212971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O</a:t>
            </a:r>
            <a:r>
              <a:rPr kumimoji="0" lang="en-GB" altLang="zh-CN" sz="36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ccupational Science Europe Network Aims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zh-CN" sz="8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"The aim of this group is to support the development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of occupational science throughout Europe</a:t>
            </a:r>
            <a:r>
              <a:rPr kumimoji="0" lang="en-GB" altLang="zh-CN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We aim to generate understanding about humans as occupational beings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&amp; to explore the relationship between occupation &amp; health.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zh-CN" sz="800" dirty="0">
              <a:solidFill>
                <a:srgbClr val="000000"/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It will be a multidisciplinary group &amp; we will actively encourage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involvement of many disciplines (such as anthropology, human geography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&amp; sociology), to understand occupation from its many perspectives.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We also seek further understanding of the therapeutic potential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of occupation, to underpin occupational therapy practice. 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We aim to provide a freely available on-line resource for sharing news,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information, links to other sites and discussion</a:t>
            </a: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zh-CN" sz="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SimHei" pitchFamily="49" charset="-122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We also aim to hold an occupational science conference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SimHei" pitchFamily="49" charset="-122"/>
                <a:cs typeface="Arial" pitchFamily="34" charset="0"/>
              </a:rPr>
              <a:t>every two years, responsibility &amp; venue to be shared". </a:t>
            </a:r>
            <a:endParaRPr kumimoji="0" lang="en-GB" altLang="zh-CN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0035" y="5357826"/>
            <a:ext cx="1430367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OSE Role</a:t>
            </a:r>
            <a:endParaRPr lang="en-GB" b="1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285860"/>
            <a:ext cx="8229600" cy="5141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0062" tIns="10031" rIns="20062" bIns="10031" rtlCol="0">
            <a:spAutoFit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Network: practitioners – students - academics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Exchange ideas &amp; experiences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Debate issues</a:t>
            </a:r>
          </a:p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Share resources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C</a:t>
            </a:r>
            <a:r>
              <a:rPr lang="en-GB" dirty="0" smtClean="0">
                <a:solidFill>
                  <a:srgbClr val="00B050"/>
                </a:solidFill>
              </a:rPr>
              <a:t>ollaborate in research</a:t>
            </a:r>
          </a:p>
          <a:p>
            <a:r>
              <a:rPr lang="en-GB" dirty="0"/>
              <a:t>D</a:t>
            </a:r>
            <a:r>
              <a:rPr lang="en-GB" dirty="0" smtClean="0"/>
              <a:t>evelop the knowledge base</a:t>
            </a:r>
          </a:p>
          <a:p>
            <a:r>
              <a:rPr lang="en-GB" dirty="0">
                <a:solidFill>
                  <a:srgbClr val="FF0066"/>
                </a:solidFill>
              </a:rPr>
              <a:t>K</a:t>
            </a:r>
            <a:r>
              <a:rPr lang="en-GB" dirty="0" smtClean="0">
                <a:solidFill>
                  <a:srgbClr val="FF0066"/>
                </a:solidFill>
              </a:rPr>
              <a:t>eep in touch with colleagues who have an active interest in occupational science</a:t>
            </a:r>
          </a:p>
          <a:p>
            <a:r>
              <a:rPr lang="en-GB" i="1" dirty="0" smtClean="0">
                <a:solidFill>
                  <a:schemeClr val="tx2">
                    <a:lumMod val="50000"/>
                  </a:schemeClr>
                </a:solidFill>
              </a:rPr>
              <a:t>Anything else??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Future 1: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GB" sz="3600" dirty="0" smtClean="0"/>
              <a:t>Nominations for committee</a:t>
            </a:r>
          </a:p>
          <a:p>
            <a:pPr>
              <a:buNone/>
            </a:pPr>
            <a:r>
              <a:rPr lang="en-GB" sz="3600" dirty="0" smtClean="0"/>
              <a:t>    </a:t>
            </a:r>
            <a:r>
              <a:rPr lang="en-GB" sz="2800" dirty="0" smtClean="0"/>
              <a:t>(rolling terms of office 3 years)</a:t>
            </a:r>
          </a:p>
          <a:p>
            <a:pPr lvl="1"/>
            <a:r>
              <a:rPr lang="en-GB" dirty="0" smtClean="0"/>
              <a:t>Chair &amp; vice chair </a:t>
            </a:r>
          </a:p>
          <a:p>
            <a:pPr lvl="1"/>
            <a:r>
              <a:rPr lang="en-GB" dirty="0" smtClean="0"/>
              <a:t>Secretary &amp; vice</a:t>
            </a:r>
          </a:p>
          <a:p>
            <a:pPr lvl="1"/>
            <a:r>
              <a:rPr lang="en-GB" dirty="0" smtClean="0"/>
              <a:t>Conference officer &amp; vice </a:t>
            </a:r>
          </a:p>
          <a:p>
            <a:pPr lvl="1"/>
            <a:r>
              <a:rPr lang="en-GB" dirty="0" smtClean="0"/>
              <a:t>Website officer</a:t>
            </a:r>
          </a:p>
          <a:p>
            <a:pPr lvl="1"/>
            <a:r>
              <a:rPr lang="en-GB" dirty="0" smtClean="0"/>
              <a:t> Treasurer</a:t>
            </a:r>
          </a:p>
          <a:p>
            <a:pPr lvl="1"/>
            <a:r>
              <a:rPr lang="en-GB" dirty="0" smtClean="0"/>
              <a:t>Working officers</a:t>
            </a:r>
          </a:p>
          <a:p>
            <a:pPr lvl="1"/>
            <a:endParaRPr lang="en-GB" sz="900" dirty="0" smtClean="0"/>
          </a:p>
          <a:p>
            <a:r>
              <a:rPr lang="en-GB" dirty="0" smtClean="0"/>
              <a:t>Conference &amp; other learning events</a:t>
            </a:r>
          </a:p>
          <a:p>
            <a:pPr lvl="1"/>
            <a:r>
              <a:rPr lang="en-GB" dirty="0" smtClean="0"/>
              <a:t>Key conference every 2 years</a:t>
            </a:r>
          </a:p>
          <a:p>
            <a:pPr lvl="1"/>
            <a:endParaRPr lang="en-GB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500042"/>
            <a:ext cx="2321855" cy="208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Future 2: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600" dirty="0" smtClean="0"/>
              <a:t>Links with other networks</a:t>
            </a:r>
          </a:p>
          <a:p>
            <a:endParaRPr lang="en-GB" sz="3600" dirty="0" smtClean="0"/>
          </a:p>
          <a:p>
            <a:pPr lvl="1"/>
            <a:r>
              <a:rPr lang="en-GB" dirty="0" smtClean="0"/>
              <a:t>OSE PhD Researchers’ Group</a:t>
            </a:r>
          </a:p>
          <a:p>
            <a:pPr lvl="2"/>
            <a:r>
              <a:rPr lang="en-GB" dirty="0" smtClean="0"/>
              <a:t>Via LinkedIn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ISOS / ECOTROS?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Anything else?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500042"/>
            <a:ext cx="2321855" cy="208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Website is now live at: </a:t>
            </a:r>
            <a:r>
              <a:rPr lang="en-GB" dirty="0" smtClean="0">
                <a:hlinkClick r:id="rId2"/>
              </a:rPr>
              <a:t>http://occupationalscienceeurope.wordpress.com/</a:t>
            </a:r>
            <a:r>
              <a:rPr lang="en-GB" dirty="0" smtClean="0"/>
              <a:t>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err="1" smtClean="0"/>
              <a:t>Facebook</a:t>
            </a:r>
            <a:r>
              <a:rPr lang="en-GB" dirty="0" smtClean="0"/>
              <a:t> page: </a:t>
            </a:r>
            <a:r>
              <a:rPr lang="en-GB" dirty="0" smtClean="0">
                <a:hlinkClick r:id="rId3"/>
              </a:rPr>
              <a:t>http://www.facebook.com/OSEurope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Twitter account:</a:t>
            </a:r>
          </a:p>
          <a:p>
            <a:pPr>
              <a:buNone/>
            </a:pPr>
            <a:r>
              <a:rPr lang="en-GB" dirty="0" smtClean="0">
                <a:hlinkClick r:id="rId4" action="ppaction://hlinkfile"/>
              </a:rPr>
              <a:t>https://twitter.com/#!/OSEurope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Picture 3" descr="twitter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4786322"/>
            <a:ext cx="1196769" cy="1196769"/>
          </a:xfrm>
          <a:prstGeom prst="rect">
            <a:avLst/>
          </a:prstGeom>
        </p:spPr>
      </p:pic>
      <p:pic>
        <p:nvPicPr>
          <p:cNvPr id="5" name="Picture 4" descr="face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2330" y="2714620"/>
            <a:ext cx="1142998" cy="1142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Sign up: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Nominations for committee</a:t>
            </a:r>
          </a:p>
          <a:p>
            <a:endParaRPr lang="en-GB" dirty="0" smtClean="0"/>
          </a:p>
          <a:p>
            <a:pPr lvl="1">
              <a:buNone/>
            </a:pPr>
            <a:r>
              <a:rPr lang="en-GB" dirty="0" smtClean="0"/>
              <a:t>	 if you would like a post on the committee</a:t>
            </a:r>
          </a:p>
          <a:p>
            <a:pPr lvl="1">
              <a:buNone/>
            </a:pPr>
            <a:r>
              <a:rPr lang="en-GB" dirty="0" smtClean="0"/>
              <a:t>OR</a:t>
            </a:r>
          </a:p>
          <a:p>
            <a:pPr lvl="1">
              <a:buNone/>
            </a:pPr>
            <a:r>
              <a:rPr lang="en-GB" dirty="0"/>
              <a:t> </a:t>
            </a:r>
            <a:r>
              <a:rPr lang="en-GB" dirty="0" smtClean="0"/>
              <a:t>   if you would like to join the network as a member</a:t>
            </a:r>
          </a:p>
          <a:p>
            <a:pPr lvl="1">
              <a:buNone/>
            </a:pPr>
            <a:endParaRPr lang="en-GB" dirty="0"/>
          </a:p>
          <a:p>
            <a:pPr lvl="1">
              <a:buNone/>
            </a:pPr>
            <a:r>
              <a:rPr lang="en-GB" dirty="0" smtClean="0"/>
              <a:t>LEAVE US YOUR CONTACT DETAILS</a:t>
            </a:r>
          </a:p>
          <a:p>
            <a:pPr lvl="1">
              <a:buNone/>
            </a:pPr>
            <a:r>
              <a:rPr lang="en-GB" dirty="0" smtClean="0"/>
              <a:t>&amp; WE WILL E:MAIL YOU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285728"/>
            <a:ext cx="2321855" cy="2087322"/>
          </a:xfrm>
          <a:prstGeom prst="rect">
            <a:avLst/>
          </a:prstGeom>
        </p:spPr>
      </p:pic>
      <p:pic>
        <p:nvPicPr>
          <p:cNvPr id="5" name="Picture 4" descr="email_marketing_ti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454" y="4856318"/>
            <a:ext cx="1714512" cy="1709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Any other ideas?: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>
                <a:hlinkClick r:id="rId2"/>
              </a:rPr>
              <a:t>Anne.Roberts@plymouth.ac.uk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>
                <a:hlinkClick r:id="rId3"/>
              </a:rPr>
              <a:t>Lyn.Westcott@plymouth.ac.uk</a:t>
            </a:r>
            <a:r>
              <a:rPr lang="en-GB" dirty="0" smtClean="0"/>
              <a:t>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pic>
        <p:nvPicPr>
          <p:cNvPr id="4" name="Picture 3" descr="oseurope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85728"/>
            <a:ext cx="2321855" cy="2087322"/>
          </a:xfrm>
          <a:prstGeom prst="rect">
            <a:avLst/>
          </a:prstGeom>
        </p:spPr>
      </p:pic>
      <p:pic>
        <p:nvPicPr>
          <p:cNvPr id="7" name="Picture 6" descr="iceberg-pos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3786190"/>
            <a:ext cx="3800476" cy="2528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374</Words>
  <Application>Microsoft Office PowerPoint</Application>
  <PresentationFormat>On-screen Show (4:3)</PresentationFormat>
  <Paragraphs>98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Agenda:</vt:lpstr>
      <vt:lpstr>International Conference 8th – 9th September 2011</vt:lpstr>
      <vt:lpstr>Caretaking to date </vt:lpstr>
      <vt:lpstr>Aims &amp; role of OSE </vt:lpstr>
      <vt:lpstr>PowerPoint Presentation</vt:lpstr>
      <vt:lpstr>OSE Role</vt:lpstr>
      <vt:lpstr>Future 1:</vt:lpstr>
      <vt:lpstr>Future 2:</vt:lpstr>
      <vt:lpstr>IT Links</vt:lpstr>
      <vt:lpstr>Sign up:</vt:lpstr>
      <vt:lpstr>Any other ideas?: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Anne Roberts</cp:lastModifiedBy>
  <cp:revision>15</cp:revision>
  <dcterms:created xsi:type="dcterms:W3CDTF">2012-05-24T19:46:22Z</dcterms:created>
  <dcterms:modified xsi:type="dcterms:W3CDTF">2012-06-22T12:18:41Z</dcterms:modified>
</cp:coreProperties>
</file>